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83" r:id="rId5"/>
    <p:sldId id="284" r:id="rId6"/>
    <p:sldId id="285" r:id="rId7"/>
    <p:sldId id="286" r:id="rId8"/>
    <p:sldId id="259" r:id="rId9"/>
    <p:sldId id="258" r:id="rId10"/>
    <p:sldId id="280" r:id="rId11"/>
    <p:sldId id="282" r:id="rId12"/>
    <p:sldId id="281" r:id="rId13"/>
    <p:sldId id="264" r:id="rId14"/>
    <p:sldId id="266" r:id="rId15"/>
    <p:sldId id="278" r:id="rId16"/>
    <p:sldId id="265" r:id="rId17"/>
    <p:sldId id="279" r:id="rId18"/>
    <p:sldId id="267" r:id="rId19"/>
    <p:sldId id="268" r:id="rId20"/>
    <p:sldId id="270" r:id="rId21"/>
    <p:sldId id="274" r:id="rId22"/>
    <p:sldId id="273" r:id="rId23"/>
    <p:sldId id="275" r:id="rId24"/>
    <p:sldId id="26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570"/>
    <a:srgbClr val="7180AC"/>
    <a:srgbClr val="A37A74"/>
    <a:srgbClr val="A8D0DB"/>
    <a:srgbClr val="E4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0" autoAdjust="0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50AA-BCAC-2941-93EB-12685A4C7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43B23B-475A-594F-B053-ADE65D574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05F0D-1187-DB4D-8052-4337DE3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42378-D613-6B46-B255-0037398A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3BB61-2C8D-9F47-A92C-392BFD1F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7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163F-84A4-9B41-8131-972791B6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B9F4C-E6A2-FA48-8584-6BB26DE2A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28F09-EA74-AC4B-A16C-58D9189D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9CFA-B6C1-5749-BCCA-7A699C974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7764-405B-A14F-8004-D34A7940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3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50DAF3-AC3F-304C-AA3F-C39FFFB9F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0F9A7-4250-3941-94ED-32DFB2DA1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5EFB5-9ABE-9D4C-9A71-EFD7A35D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0F4F-27DE-9D4B-8FEC-E1972F6A0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A0C0-4144-0A4A-B5D9-7039D6C8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0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E2BD-C8F9-6840-BB29-AE85A6FA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657D-EF7F-7C45-82CE-5104FB52E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FD6C9-F6AE-A04B-8C2B-FB2826F0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82871-9571-474C-A680-D5ED7B4B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B2CE-4F22-E543-B5BB-A1740722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8CD-7186-BB43-B0C4-21B0A4BB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1CF24-FE53-2B48-AED3-7F767FFA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4539-A9B3-1747-88F2-43A70679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B9286-145F-244F-8E77-AA7569E2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1662C-3178-8349-A73F-0DBA4D4F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6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F648-B95C-694C-BAA7-28C19656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BBC39-7F5B-8640-A409-3A113F96E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2B84E-4050-984C-A9CE-5B99D36B9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22239-A91A-4F45-A231-391998340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0F57E-C130-9D4E-B8F5-4E83E241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38673-63D2-5E42-87D7-A8E79157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4D3A-2CBD-164D-985A-7B0BAC79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6CE6-3549-504C-A923-7AB7A1A5E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A959-64B9-F140-889C-0E78FDFEB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4FBEB-08F8-7C4A-892D-4BA95264E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3C76C-685B-8642-986E-026C04F3B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FE62D-10DA-5448-8B81-851027C2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3E095-1978-8041-BED0-73592047D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C4AC6B-7799-7844-AA18-2E495582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8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C824-72B4-FA41-89C2-9AFA2DDC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D5FA9-BFB4-6A47-AD54-BBDD70C1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010E8-44BE-664F-B5C4-9B32FF81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E3CFE-B270-FA4A-A298-213BC84D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9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54D6EB-3AAC-FA41-941E-13D411427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AE5820-9F05-F641-8844-CE2A89EA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1BCC0-A8A5-F341-8BE0-8D6E3155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2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0B8A-1AE0-A94B-8A0C-447A7708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3724B-A07E-1941-AB08-FDD58D41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5292-18B9-3A41-8733-3A174B9CF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93981-E177-C144-810D-3B413531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F1EA-5609-F842-8C79-9669367DD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3CF53-D803-0641-ADAC-B8197AC6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D2A1-99AE-8F48-A5D5-A4D356B7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A52920-4AAF-6342-AED1-56C861FFC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B3268-085E-4446-8EF5-FB845253C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4AA11-4852-DD4A-8266-1B69FCA4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03B0B-ABEE-8040-AE77-4F3605743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2CC61-6FE2-8240-A3A4-E7BFCB9F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1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5C095-7E30-EC40-A5F4-FB1FB478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E86C9-3760-2645-85FB-7F976542F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278F5-05BE-7640-94D2-445C34DC1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033E1-F820-FF40-BA2B-1C5E0EA0BFE4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46DFE-CD0E-E142-A6D2-F0B0368E4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ADA1-F822-2344-BFAF-2BD379D17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F34B9-9101-7B42-A0D8-90761CB6A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7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F9C309C-0A99-FF4D-93FD-817D30585180}"/>
              </a:ext>
            </a:extLst>
          </p:cNvPr>
          <p:cNvSpPr/>
          <p:nvPr/>
        </p:nvSpPr>
        <p:spPr>
          <a:xfrm>
            <a:off x="304799" y="282028"/>
            <a:ext cx="11582400" cy="6306991"/>
          </a:xfrm>
          <a:prstGeom prst="roundRect">
            <a:avLst>
              <a:gd name="adj" fmla="val 5091"/>
            </a:avLst>
          </a:prstGeom>
          <a:solidFill>
            <a:srgbClr val="2B4570"/>
          </a:solidFill>
          <a:ln w="203200"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B457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0E410-25B6-4348-A81B-C7C481A8D88E}"/>
              </a:ext>
            </a:extLst>
          </p:cNvPr>
          <p:cNvSpPr txBox="1"/>
          <p:nvPr/>
        </p:nvSpPr>
        <p:spPr>
          <a:xfrm>
            <a:off x="-1" y="1173365"/>
            <a:ext cx="1219200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 Application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Initial Design Review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Sponsor: Dr. C. Rich Compeau, Texas State University, Ingram School of Engineering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Faculty Advisor: Dr. C. Rich Compeau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74740-BC2F-4346-AC8A-9D88AE10F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30" y="2598328"/>
            <a:ext cx="1842770" cy="1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64EE06-A133-0546-B38B-C47CBD131A9C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E91B8-839C-B344-B605-0E2834AA9ED8}"/>
              </a:ext>
            </a:extLst>
          </p:cNvPr>
          <p:cNvSpPr/>
          <p:nvPr/>
        </p:nvSpPr>
        <p:spPr>
          <a:xfrm>
            <a:off x="9170314" y="145904"/>
            <a:ext cx="3021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Inputs</a:t>
            </a:r>
          </a:p>
        </p:txBody>
      </p:sp>
      <p:sp>
        <p:nvSpPr>
          <p:cNvPr id="5" name="Rectangle: Rounded Corners 79">
            <a:extLst>
              <a:ext uri="{FF2B5EF4-FFF2-40B4-BE49-F238E27FC236}">
                <a16:creationId xmlns:a16="http://schemas.microsoft.com/office/drawing/2014/main" id="{686C10B1-F8A3-774F-8E50-C838E8AC25D1}"/>
              </a:ext>
            </a:extLst>
          </p:cNvPr>
          <p:cNvSpPr/>
          <p:nvPr/>
        </p:nvSpPr>
        <p:spPr>
          <a:xfrm>
            <a:off x="666304" y="2203786"/>
            <a:ext cx="3075964" cy="3113280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Data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semesters offered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lecture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lab sections</a:t>
            </a:r>
          </a:p>
        </p:txBody>
      </p:sp>
      <p:sp>
        <p:nvSpPr>
          <p:cNvPr id="6" name="Rectangle: Rounded Corners 79">
            <a:extLst>
              <a:ext uri="{FF2B5EF4-FFF2-40B4-BE49-F238E27FC236}">
                <a16:creationId xmlns:a16="http://schemas.microsoft.com/office/drawing/2014/main" id="{0E320349-CF28-A84C-AEF1-1D9414CDDDDE}"/>
              </a:ext>
            </a:extLst>
          </p:cNvPr>
          <p:cNvSpPr/>
          <p:nvPr/>
        </p:nvSpPr>
        <p:spPr>
          <a:xfrm>
            <a:off x="4628704" y="2203785"/>
            <a:ext cx="3075964" cy="3113281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Data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semesters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available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preferred courses</a:t>
            </a:r>
          </a:p>
        </p:txBody>
      </p:sp>
      <p:sp>
        <p:nvSpPr>
          <p:cNvPr id="7" name="Rectangle: Rounded Corners 79">
            <a:extLst>
              <a:ext uri="{FF2B5EF4-FFF2-40B4-BE49-F238E27FC236}">
                <a16:creationId xmlns:a16="http://schemas.microsoft.com/office/drawing/2014/main" id="{5A4E458A-C0A3-6E47-BCE6-D622314DC330}"/>
              </a:ext>
            </a:extLst>
          </p:cNvPr>
          <p:cNvSpPr/>
          <p:nvPr/>
        </p:nvSpPr>
        <p:spPr>
          <a:xfrm>
            <a:off x="8591104" y="2203785"/>
            <a:ext cx="3075964" cy="3113281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F93E2-0410-6843-A887-B80EF93A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863" y="3760425"/>
            <a:ext cx="836445" cy="8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9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572D8-7F10-0440-864F-FE68D4FDB85A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3F3CCB-44EC-3843-8B29-6064EE994EE6}"/>
              </a:ext>
            </a:extLst>
          </p:cNvPr>
          <p:cNvSpPr/>
          <p:nvPr/>
        </p:nvSpPr>
        <p:spPr>
          <a:xfrm>
            <a:off x="8772939" y="145904"/>
            <a:ext cx="3419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State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AA402-626E-AD40-B999-386BCC74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03" y="946229"/>
            <a:ext cx="10253593" cy="57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EC8D0F9-421F-F541-AB5B-43082FEF1103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5E436AE-8D6D-A245-A14B-87EB416F14EF}"/>
              </a:ext>
            </a:extLst>
          </p:cNvPr>
          <p:cNvSpPr/>
          <p:nvPr/>
        </p:nvSpPr>
        <p:spPr>
          <a:xfrm>
            <a:off x="8018380" y="145904"/>
            <a:ext cx="4173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BE6F0-DFC4-9A46-8659-8469444F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6" y="946080"/>
            <a:ext cx="10714567" cy="59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86624E-9A67-4949-A7C3-30A54A01B20E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4F9CD-19EC-CA42-ABE3-BF3580EDF3CC}"/>
              </a:ext>
            </a:extLst>
          </p:cNvPr>
          <p:cNvSpPr/>
          <p:nvPr/>
        </p:nvSpPr>
        <p:spPr>
          <a:xfrm>
            <a:off x="4076319" y="145904"/>
            <a:ext cx="8124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and Administrative Functions</a:t>
            </a:r>
          </a:p>
        </p:txBody>
      </p:sp>
      <p:sp>
        <p:nvSpPr>
          <p:cNvPr id="6" name="Rectangle: Rounded Corners 1074">
            <a:extLst>
              <a:ext uri="{FF2B5EF4-FFF2-40B4-BE49-F238E27FC236}">
                <a16:creationId xmlns:a16="http://schemas.microsoft.com/office/drawing/2014/main" id="{4CACB2BA-3907-E249-92AF-0F4BE771935D}"/>
              </a:ext>
            </a:extLst>
          </p:cNvPr>
          <p:cNvSpPr/>
          <p:nvPr/>
        </p:nvSpPr>
        <p:spPr>
          <a:xfrm>
            <a:off x="297936" y="1190927"/>
            <a:ext cx="2624365" cy="5462792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Program Coordinators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3" name="Rectangle: Rounded Corners 1074">
            <a:extLst>
              <a:ext uri="{FF2B5EF4-FFF2-40B4-BE49-F238E27FC236}">
                <a16:creationId xmlns:a16="http://schemas.microsoft.com/office/drawing/2014/main" id="{397E0DD4-006A-6D4D-9586-3C3BFB9428CD}"/>
              </a:ext>
            </a:extLst>
          </p:cNvPr>
          <p:cNvSpPr/>
          <p:nvPr/>
        </p:nvSpPr>
        <p:spPr>
          <a:xfrm>
            <a:off x="3286811" y="1190927"/>
            <a:ext cx="2624365" cy="5462792"/>
          </a:xfrm>
          <a:prstGeom prst="roundRect">
            <a:avLst/>
          </a:prstGeom>
          <a:solidFill>
            <a:srgbClr val="7180AC"/>
          </a:solidFill>
          <a:ln>
            <a:solidFill>
              <a:srgbClr val="718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Directors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4" name="Rectangle: Rounded Corners 1074">
            <a:extLst>
              <a:ext uri="{FF2B5EF4-FFF2-40B4-BE49-F238E27FC236}">
                <a16:creationId xmlns:a16="http://schemas.microsoft.com/office/drawing/2014/main" id="{231F3302-C668-584E-AFE3-286195C3501E}"/>
              </a:ext>
            </a:extLst>
          </p:cNvPr>
          <p:cNvSpPr/>
          <p:nvPr/>
        </p:nvSpPr>
        <p:spPr>
          <a:xfrm>
            <a:off x="6275686" y="1190927"/>
            <a:ext cx="2624365" cy="5462792"/>
          </a:xfrm>
          <a:prstGeom prst="roundRect">
            <a:avLst/>
          </a:prstGeom>
          <a:solidFill>
            <a:srgbClr val="2B4570"/>
          </a:solidFill>
          <a:ln>
            <a:solidFill>
              <a:srgbClr val="2B4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Administrative Assistants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Rectangle: Rounded Corners 1074">
            <a:extLst>
              <a:ext uri="{FF2B5EF4-FFF2-40B4-BE49-F238E27FC236}">
                <a16:creationId xmlns:a16="http://schemas.microsoft.com/office/drawing/2014/main" id="{520ABAEB-AFAC-0E4B-BD69-8074098B15B4}"/>
              </a:ext>
            </a:extLst>
          </p:cNvPr>
          <p:cNvSpPr/>
          <p:nvPr/>
        </p:nvSpPr>
        <p:spPr>
          <a:xfrm>
            <a:off x="9264561" y="1190927"/>
            <a:ext cx="2624365" cy="5462792"/>
          </a:xfrm>
          <a:prstGeom prst="roundRect">
            <a:avLst/>
          </a:prstGeom>
          <a:solidFill>
            <a:srgbClr val="A37A74"/>
          </a:solidFill>
          <a:ln>
            <a:solidFill>
              <a:srgbClr val="A37A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System Administrators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D37AC7-2220-E746-B4EC-82C912F9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5" y="2490713"/>
            <a:ext cx="839686" cy="839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FBD91F-5519-4D4B-A544-750BE058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73" y="2490713"/>
            <a:ext cx="839686" cy="8396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973F98-DABE-5C4C-B0CF-D42C94B65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88" y="2444060"/>
            <a:ext cx="839686" cy="8396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AB3A2C-C4B2-B149-9FF5-8067BC56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5" y="3748661"/>
            <a:ext cx="836445" cy="8364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F4E445-ACB7-AD42-B242-95D0DB92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24" y="5003368"/>
            <a:ext cx="836445" cy="8364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5D2C07-4497-1E4F-915D-2EF36264E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088" y="3702008"/>
            <a:ext cx="833203" cy="8332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4438B0-3D06-714D-81D3-6848766CB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571" y="4959956"/>
            <a:ext cx="833203" cy="8332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8915915-6202-A244-8C72-88632BA61D48}"/>
              </a:ext>
            </a:extLst>
          </p:cNvPr>
          <p:cNvSpPr txBox="1"/>
          <p:nvPr/>
        </p:nvSpPr>
        <p:spPr>
          <a:xfrm>
            <a:off x="1775919" y="2725890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18BC3D-E323-C847-8628-F5AEE138D108}"/>
              </a:ext>
            </a:extLst>
          </p:cNvPr>
          <p:cNvSpPr txBox="1"/>
          <p:nvPr/>
        </p:nvSpPr>
        <p:spPr>
          <a:xfrm>
            <a:off x="7756689" y="2726389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37BA9F-DABF-294D-A8DD-8AB30F874EF9}"/>
              </a:ext>
            </a:extLst>
          </p:cNvPr>
          <p:cNvSpPr txBox="1"/>
          <p:nvPr/>
        </p:nvSpPr>
        <p:spPr>
          <a:xfrm>
            <a:off x="10735284" y="2764137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View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D0D547-60B6-B945-9DD0-0D7EF61BC75D}"/>
              </a:ext>
            </a:extLst>
          </p:cNvPr>
          <p:cNvSpPr txBox="1"/>
          <p:nvPr/>
        </p:nvSpPr>
        <p:spPr>
          <a:xfrm>
            <a:off x="1775919" y="4004756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Edit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C6FFE5-F3E4-9E47-803A-9C8D406898B4}"/>
              </a:ext>
            </a:extLst>
          </p:cNvPr>
          <p:cNvSpPr txBox="1"/>
          <p:nvPr/>
        </p:nvSpPr>
        <p:spPr>
          <a:xfrm>
            <a:off x="1775919" y="5236924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19CD3E9-8B8F-C942-B2B3-E62E8C87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98" y="2478444"/>
            <a:ext cx="839686" cy="8396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5513CBD-8362-984A-ACD0-23584215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98" y="3736392"/>
            <a:ext cx="836445" cy="8364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363780-2A44-154F-BA75-F71B311E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097" y="4991099"/>
            <a:ext cx="836445" cy="83644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2A0D8C3-B8B7-5646-B9BC-E9F5C1C94CEC}"/>
              </a:ext>
            </a:extLst>
          </p:cNvPr>
          <p:cNvSpPr txBox="1"/>
          <p:nvPr/>
        </p:nvSpPr>
        <p:spPr>
          <a:xfrm>
            <a:off x="4864692" y="2713621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View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AF07DF-9256-114F-8912-B6115FEB105F}"/>
              </a:ext>
            </a:extLst>
          </p:cNvPr>
          <p:cNvSpPr txBox="1"/>
          <p:nvPr/>
        </p:nvSpPr>
        <p:spPr>
          <a:xfrm>
            <a:off x="4864692" y="3992487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Edit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BEB55D-F84A-994C-A225-02EA595FB70E}"/>
              </a:ext>
            </a:extLst>
          </p:cNvPr>
          <p:cNvSpPr txBox="1"/>
          <p:nvPr/>
        </p:nvSpPr>
        <p:spPr>
          <a:xfrm>
            <a:off x="4864692" y="5240048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9A4E73-84AF-9248-82C0-9AB3C53F6DC2}"/>
              </a:ext>
            </a:extLst>
          </p:cNvPr>
          <p:cNvSpPr txBox="1"/>
          <p:nvPr/>
        </p:nvSpPr>
        <p:spPr>
          <a:xfrm>
            <a:off x="10735284" y="3989363"/>
            <a:ext cx="1089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Install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9F775-F843-BD4F-84CB-66D099050058}"/>
              </a:ext>
            </a:extLst>
          </p:cNvPr>
          <p:cNvSpPr txBox="1"/>
          <p:nvPr/>
        </p:nvSpPr>
        <p:spPr>
          <a:xfrm>
            <a:off x="10735284" y="5236924"/>
            <a:ext cx="142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Maintain</a:t>
            </a:r>
          </a:p>
        </p:txBody>
      </p:sp>
    </p:spTree>
    <p:extLst>
      <p:ext uri="{BB962C8B-B14F-4D97-AF65-F5344CB8AC3E}">
        <p14:creationId xmlns:p14="http://schemas.microsoft.com/office/powerpoint/2010/main" val="380592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5D81B-7994-6C48-AEBE-402ECE09826B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C683D-86BA-BD48-88B2-A8DA3479C445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AAB33-B920-A746-9E0D-E6B93283B261}"/>
              </a:ext>
            </a:extLst>
          </p:cNvPr>
          <p:cNvSpPr/>
          <p:nvPr/>
        </p:nvSpPr>
        <p:spPr>
          <a:xfrm>
            <a:off x="7980220" y="145904"/>
            <a:ext cx="4211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Safety &amp;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6249CF-1951-6048-AE38-142EAA324147}"/>
              </a:ext>
            </a:extLst>
          </p:cNvPr>
          <p:cNvSpPr/>
          <p:nvPr/>
        </p:nvSpPr>
        <p:spPr>
          <a:xfrm>
            <a:off x="387926" y="1271676"/>
            <a:ext cx="114493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Since the project is purely software, physical safety isn’t a concern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Restricted access will be used to secure the data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Based on user credentials which are set by the System Administrators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System will be periodically backed up to allow for data rollback to undo mistakes</a:t>
            </a:r>
          </a:p>
        </p:txBody>
      </p:sp>
    </p:spTree>
    <p:extLst>
      <p:ext uri="{BB962C8B-B14F-4D97-AF65-F5344CB8AC3E}">
        <p14:creationId xmlns:p14="http://schemas.microsoft.com/office/powerpoint/2010/main" val="241415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9A6AD-258F-1846-B5EB-EC7F6B3BA781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2E6E39-78A9-DE4B-A4DC-FC1645AB1506}"/>
              </a:ext>
            </a:extLst>
          </p:cNvPr>
          <p:cNvSpPr/>
          <p:nvPr/>
        </p:nvSpPr>
        <p:spPr>
          <a:xfrm>
            <a:off x="7533276" y="145904"/>
            <a:ext cx="4658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Software Interfaces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9FA3-77C0-4F4A-9B4E-6C4B9BB4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2" y="946229"/>
            <a:ext cx="10500415" cy="591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34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08B305-BF47-6640-AD83-135CEBE7AA44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FDB3-412F-B944-B71C-736256EB67D7}"/>
              </a:ext>
            </a:extLst>
          </p:cNvPr>
          <p:cNvSpPr/>
          <p:nvPr/>
        </p:nvSpPr>
        <p:spPr>
          <a:xfrm>
            <a:off x="8506368" y="145904"/>
            <a:ext cx="3685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Error Handling</a:t>
            </a:r>
          </a:p>
        </p:txBody>
      </p:sp>
      <p:sp>
        <p:nvSpPr>
          <p:cNvPr id="17" name="Rectangle: Rounded Corners 1074">
            <a:extLst>
              <a:ext uri="{FF2B5EF4-FFF2-40B4-BE49-F238E27FC236}">
                <a16:creationId xmlns:a16="http://schemas.microsoft.com/office/drawing/2014/main" id="{056BF1F9-275F-5B46-BFEB-1469316A3A7B}"/>
              </a:ext>
            </a:extLst>
          </p:cNvPr>
          <p:cNvSpPr/>
          <p:nvPr/>
        </p:nvSpPr>
        <p:spPr>
          <a:xfrm>
            <a:off x="669421" y="1260604"/>
            <a:ext cx="5288865" cy="5288867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User Errors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4F3395-C59D-054C-9BC4-458339EF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25" y="2639905"/>
            <a:ext cx="1368909" cy="13689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261E55-FC38-C947-B8ED-ED91E8F1EE87}"/>
              </a:ext>
            </a:extLst>
          </p:cNvPr>
          <p:cNvSpPr txBox="1"/>
          <p:nvPr/>
        </p:nvSpPr>
        <p:spPr>
          <a:xfrm>
            <a:off x="3021492" y="3033074"/>
            <a:ext cx="2577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Text Input Errors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JavaScript Filtering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9F19A-8CB8-5F49-8F0B-1862E6C7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25" y="4620196"/>
            <a:ext cx="1368909" cy="13689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682EC14-ACF1-B74F-BC19-CD0DA8E22E1C}"/>
              </a:ext>
            </a:extLst>
          </p:cNvPr>
          <p:cNvSpPr txBox="1"/>
          <p:nvPr/>
        </p:nvSpPr>
        <p:spPr>
          <a:xfrm>
            <a:off x="3342093" y="4889151"/>
            <a:ext cx="1936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Assignment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Input Errors</a:t>
            </a:r>
          </a:p>
        </p:txBody>
      </p:sp>
      <p:sp>
        <p:nvSpPr>
          <p:cNvPr id="24" name="Rectangle: Rounded Corners 1074">
            <a:extLst>
              <a:ext uri="{FF2B5EF4-FFF2-40B4-BE49-F238E27FC236}">
                <a16:creationId xmlns:a16="http://schemas.microsoft.com/office/drawing/2014/main" id="{3C643418-F902-F143-B8D9-DDF71D200612}"/>
              </a:ext>
            </a:extLst>
          </p:cNvPr>
          <p:cNvSpPr/>
          <p:nvPr/>
        </p:nvSpPr>
        <p:spPr>
          <a:xfrm>
            <a:off x="6263416" y="1260604"/>
            <a:ext cx="5288866" cy="5288867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Network Errors</a:t>
            </a: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B62B93-812A-B846-88AD-D44D8ED2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19" y="3387017"/>
            <a:ext cx="1374987" cy="13749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8964CF-5FC7-A948-A522-0954009E8CC6}"/>
              </a:ext>
            </a:extLst>
          </p:cNvPr>
          <p:cNvSpPr txBox="1"/>
          <p:nvPr/>
        </p:nvSpPr>
        <p:spPr>
          <a:xfrm>
            <a:off x="9033461" y="3666089"/>
            <a:ext cx="20521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Dead Node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 Status Codes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‘404 Not Found’</a:t>
            </a:r>
          </a:p>
        </p:txBody>
      </p:sp>
    </p:spTree>
    <p:extLst>
      <p:ext uri="{BB962C8B-B14F-4D97-AF65-F5344CB8AC3E}">
        <p14:creationId xmlns:p14="http://schemas.microsoft.com/office/powerpoint/2010/main" val="5784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AB09F-35A8-EC4A-8357-4285E0D6D48C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EED0BD-E6FD-A647-9293-731B90C4646E}"/>
              </a:ext>
            </a:extLst>
          </p:cNvPr>
          <p:cNvSpPr/>
          <p:nvPr/>
        </p:nvSpPr>
        <p:spPr>
          <a:xfrm>
            <a:off x="7018923" y="145904"/>
            <a:ext cx="5173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Testing Environment</a:t>
            </a:r>
          </a:p>
        </p:txBody>
      </p:sp>
      <p:sp>
        <p:nvSpPr>
          <p:cNvPr id="18" name="Rectangle: Rounded Corners 1074">
            <a:extLst>
              <a:ext uri="{FF2B5EF4-FFF2-40B4-BE49-F238E27FC236}">
                <a16:creationId xmlns:a16="http://schemas.microsoft.com/office/drawing/2014/main" id="{59754C32-493B-6342-9E58-8DB1EA52EEAB}"/>
              </a:ext>
            </a:extLst>
          </p:cNvPr>
          <p:cNvSpPr/>
          <p:nvPr/>
        </p:nvSpPr>
        <p:spPr>
          <a:xfrm rot="16200000">
            <a:off x="-722483" y="2002234"/>
            <a:ext cx="5592419" cy="3761304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D9745-9755-4A70-B7CD-8E9AA2C29A59}"/>
              </a:ext>
            </a:extLst>
          </p:cNvPr>
          <p:cNvSpPr txBox="1"/>
          <p:nvPr/>
        </p:nvSpPr>
        <p:spPr>
          <a:xfrm>
            <a:off x="384900" y="1354561"/>
            <a:ext cx="365526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Server &amp; Client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Processor: 2.4GHz Intel Core i5-6300U (Or Equivalent)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Memory: 8GB LPDDR3 RAM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Storage: 20GB Free Drive Space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Network: An ethernet or Wi-Fi Connection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“This is the machine we have and will be using for all testing” – Hinkle 2018</a:t>
            </a: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17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FEA17A-6849-C346-AD68-694D80C3E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60" y="1509488"/>
            <a:ext cx="8151840" cy="4478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329F29-1C18-604F-AC1C-C8C6605B0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08" y="2820505"/>
            <a:ext cx="555487" cy="5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4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A0536-447F-3D4F-AF0C-DB0D20D25200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B7C055-D647-C642-BC5E-76D9E3910589}"/>
              </a:ext>
            </a:extLst>
          </p:cNvPr>
          <p:cNvSpPr/>
          <p:nvPr/>
        </p:nvSpPr>
        <p:spPr>
          <a:xfrm>
            <a:off x="5243513" y="145904"/>
            <a:ext cx="6948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Non-Functional 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67A8D2-98FE-954A-ACEF-610283D89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149289"/>
              </p:ext>
            </p:extLst>
          </p:nvPr>
        </p:nvGraphicFramePr>
        <p:xfrm>
          <a:off x="205561" y="2171787"/>
          <a:ext cx="11780877" cy="3407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6959">
                  <a:extLst>
                    <a:ext uri="{9D8B030D-6E8A-4147-A177-3AD203B41FA5}">
                      <a16:colId xmlns:a16="http://schemas.microsoft.com/office/drawing/2014/main" val="3578073280"/>
                    </a:ext>
                  </a:extLst>
                </a:gridCol>
                <a:gridCol w="3926959">
                  <a:extLst>
                    <a:ext uri="{9D8B030D-6E8A-4147-A177-3AD203B41FA5}">
                      <a16:colId xmlns:a16="http://schemas.microsoft.com/office/drawing/2014/main" val="315570293"/>
                    </a:ext>
                  </a:extLst>
                </a:gridCol>
                <a:gridCol w="3926959">
                  <a:extLst>
                    <a:ext uri="{9D8B030D-6E8A-4147-A177-3AD203B41FA5}">
                      <a16:colId xmlns:a16="http://schemas.microsoft.com/office/drawing/2014/main" val="2189483966"/>
                    </a:ext>
                  </a:extLst>
                </a:gridCol>
              </a:tblGrid>
              <a:tr h="4873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PARAMETER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REQUIREMENT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TEST METHOD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16996"/>
                  </a:ext>
                </a:extLst>
              </a:tr>
              <a:tr h="73013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Response Time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50ms response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Check response time in browser dev tools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70200"/>
                  </a:ext>
                </a:extLst>
              </a:tr>
              <a:tr h="73013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Memory Usage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Less than 500MB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Use operating system task tools to check memory usage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23298"/>
                  </a:ext>
                </a:extLst>
              </a:tr>
              <a:tr h="73013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Security</a:t>
                      </a:r>
                      <a:endParaRPr lang="en-US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Binary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Check data stream with middleman application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83379"/>
                  </a:ext>
                </a:extLst>
              </a:tr>
              <a:tr h="73013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Stability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Binary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Use a “monkey test” to brute-force the UI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661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10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048CC6-6F1F-F24B-8835-E9E07A4DB38B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2FCADD-6DAB-394F-BDF5-453CF7FE74CD}"/>
              </a:ext>
            </a:extLst>
          </p:cNvPr>
          <p:cNvSpPr/>
          <p:nvPr/>
        </p:nvSpPr>
        <p:spPr>
          <a:xfrm>
            <a:off x="6372225" y="145904"/>
            <a:ext cx="5819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Functional Requirements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87053-D75C-C248-9FBC-8EB5540CC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8306"/>
              </p:ext>
            </p:extLst>
          </p:nvPr>
        </p:nvGraphicFramePr>
        <p:xfrm>
          <a:off x="198030" y="1100225"/>
          <a:ext cx="11788924" cy="5611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462">
                  <a:extLst>
                    <a:ext uri="{9D8B030D-6E8A-4147-A177-3AD203B41FA5}">
                      <a16:colId xmlns:a16="http://schemas.microsoft.com/office/drawing/2014/main" val="3578073280"/>
                    </a:ext>
                  </a:extLst>
                </a:gridCol>
                <a:gridCol w="5894462">
                  <a:extLst>
                    <a:ext uri="{9D8B030D-6E8A-4147-A177-3AD203B41FA5}">
                      <a16:colId xmlns:a16="http://schemas.microsoft.com/office/drawing/2014/main" val="2189483966"/>
                    </a:ext>
                  </a:extLst>
                </a:gridCol>
              </a:tblGrid>
              <a:tr h="4885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FUNCTION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TEST METHOD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16996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View Courses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Unit Testing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Use scripts to automate functions and inputs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Retrieve data from database and compare to inputs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Manual inputs to test the UI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Observe the UI to ensure that it reflects the inputs</a:t>
                      </a:r>
                    </a:p>
                  </a:txBody>
                  <a:tcPr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70200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Add a Course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23298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Edit a Course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583379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View Instructors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866609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Add an Instructor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827193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Edit an Instructor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96398"/>
                  </a:ext>
                </a:extLst>
              </a:tr>
              <a:tr h="73190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Make Instructor-Course Assignments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2B4570"/>
                        </a:solidFill>
                        <a:latin typeface="Yu Gothic" panose="020B0400000000000000" pitchFamily="34" charset="-128"/>
                        <a:ea typeface="Yu Gothic" panose="020B0400000000000000" pitchFamily="34" charset="-128"/>
                      </a:endParaRP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661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26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170C77-40B4-5246-A420-28385BE978E9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F7248F-4C2E-6A49-838C-4B5266126912}"/>
              </a:ext>
            </a:extLst>
          </p:cNvPr>
          <p:cNvSpPr/>
          <p:nvPr/>
        </p:nvSpPr>
        <p:spPr>
          <a:xfrm>
            <a:off x="6508376" y="145904"/>
            <a:ext cx="568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Roles &amp; Responsibilities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0EAB54-FFD6-A84E-897D-82364BD74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164306"/>
              </p:ext>
            </p:extLst>
          </p:nvPr>
        </p:nvGraphicFramePr>
        <p:xfrm>
          <a:off x="845671" y="1952558"/>
          <a:ext cx="10500658" cy="3926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0329">
                  <a:extLst>
                    <a:ext uri="{9D8B030D-6E8A-4147-A177-3AD203B41FA5}">
                      <a16:colId xmlns:a16="http://schemas.microsoft.com/office/drawing/2014/main" val="3578073280"/>
                    </a:ext>
                  </a:extLst>
                </a:gridCol>
                <a:gridCol w="5250329">
                  <a:extLst>
                    <a:ext uri="{9D8B030D-6E8A-4147-A177-3AD203B41FA5}">
                      <a16:colId xmlns:a16="http://schemas.microsoft.com/office/drawing/2014/main" val="315570293"/>
                    </a:ext>
                  </a:extLst>
                </a:gridCol>
              </a:tblGrid>
              <a:tr h="71468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NAME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ROLE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16996"/>
                  </a:ext>
                </a:extLst>
              </a:tr>
              <a:tr h="107066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 McDaniel, Project Manager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User Experience Architect: User Interface Design and Implementation 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70200"/>
                  </a:ext>
                </a:extLst>
              </a:tr>
              <a:tr h="107066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David Johnson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Backend Developer: Program Scripting,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Error Handling, Data Formatting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46010"/>
                  </a:ext>
                </a:extLst>
              </a:tr>
              <a:tr h="107066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Phillip Tran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Software Engineer: Program Interface,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Program Scripting, Server Developer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69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969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CE8F34-CF40-5542-8350-E31388430936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EA4ED-EA63-7C47-99B1-0376A20E950A}"/>
              </a:ext>
            </a:extLst>
          </p:cNvPr>
          <p:cNvSpPr/>
          <p:nvPr/>
        </p:nvSpPr>
        <p:spPr>
          <a:xfrm>
            <a:off x="3930779" y="145904"/>
            <a:ext cx="8261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Boundary Conditions &amp; Constraints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5C32A87-FE4E-664B-A6B9-61F650E15FC2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AF8EB4-5C50-8849-B80B-4B07ED5712AB}"/>
              </a:ext>
            </a:extLst>
          </p:cNvPr>
          <p:cNvSpPr/>
          <p:nvPr/>
        </p:nvSpPr>
        <p:spPr>
          <a:xfrm>
            <a:off x="387926" y="1271676"/>
            <a:ext cx="114493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Constraint: A Beta version must be completed by December to allow for effective testing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Stability: The system must be designed to recover a hard-stop or loss of power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Security: The data transfer must be encrypted or in some way secured to preserve privacy and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189417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90E3D-493F-D74D-B45E-7351849297C0}"/>
              </a:ext>
            </a:extLst>
          </p:cNvPr>
          <p:cNvSpPr/>
          <p:nvPr/>
        </p:nvSpPr>
        <p:spPr>
          <a:xfrm>
            <a:off x="1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45A28F-55FF-6249-A28B-1A3919B02B3D}"/>
              </a:ext>
            </a:extLst>
          </p:cNvPr>
          <p:cNvSpPr/>
          <p:nvPr/>
        </p:nvSpPr>
        <p:spPr>
          <a:xfrm>
            <a:off x="1176619" y="145904"/>
            <a:ext cx="11015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Expandability, Customization, And Maintenance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B8A62E-CDC8-D544-96B0-8DB783A627D8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4E8ED-9538-834D-BAD9-7C68792FB97A}"/>
              </a:ext>
            </a:extLst>
          </p:cNvPr>
          <p:cNvSpPr/>
          <p:nvPr/>
        </p:nvSpPr>
        <p:spPr>
          <a:xfrm>
            <a:off x="387926" y="1271676"/>
            <a:ext cx="114493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Currently, the system must interface with UniTime, however the system may be expanded to replace UniTime as a stretch goal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The system can be easily modified because of its modularity: User Interface, Error and Input Processing, Database/Storage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Since the system is modularly designed, maintenance and updates can be pushed to individual parts of the system, and should not disrupt the overall performance or stability</a:t>
            </a:r>
          </a:p>
        </p:txBody>
      </p:sp>
    </p:spTree>
    <p:extLst>
      <p:ext uri="{BB962C8B-B14F-4D97-AF65-F5344CB8AC3E}">
        <p14:creationId xmlns:p14="http://schemas.microsoft.com/office/powerpoint/2010/main" val="390932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BF053F-0200-C848-921D-B3FD2E7659E3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42221E-DB16-C84E-82D9-8E34037521BE}"/>
              </a:ext>
            </a:extLst>
          </p:cNvPr>
          <p:cNvSpPr/>
          <p:nvPr/>
        </p:nvSpPr>
        <p:spPr>
          <a:xfrm>
            <a:off x="8243944" y="145904"/>
            <a:ext cx="3948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Modular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0338E4-264A-A044-86C7-AD1AD6C42AD2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09BF3-478E-514A-8C60-D60EFF6814AE}"/>
              </a:ext>
            </a:extLst>
          </p:cNvPr>
          <p:cNvSpPr/>
          <p:nvPr/>
        </p:nvSpPr>
        <p:spPr>
          <a:xfrm>
            <a:off x="387926" y="1271676"/>
            <a:ext cx="11449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Modular, Object Oriented Programming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D3D0D-E7B4-7B43-9491-B9EC0B6BA64E}"/>
              </a:ext>
            </a:extLst>
          </p:cNvPr>
          <p:cNvGrpSpPr/>
          <p:nvPr/>
        </p:nvGrpSpPr>
        <p:grpSpPr>
          <a:xfrm>
            <a:off x="964955" y="1324444"/>
            <a:ext cx="10872368" cy="5165347"/>
            <a:chOff x="964955" y="1324444"/>
            <a:chExt cx="10872368" cy="5165347"/>
          </a:xfrm>
        </p:grpSpPr>
        <p:sp>
          <p:nvSpPr>
            <p:cNvPr id="25" name="Rectangle: Rounded Corners 5">
              <a:extLst>
                <a:ext uri="{FF2B5EF4-FFF2-40B4-BE49-F238E27FC236}">
                  <a16:creationId xmlns:a16="http://schemas.microsoft.com/office/drawing/2014/main" id="{283A1AE5-DB12-2948-852A-B1D01F4E4499}"/>
                </a:ext>
              </a:extLst>
            </p:cNvPr>
            <p:cNvSpPr/>
            <p:nvPr/>
          </p:nvSpPr>
          <p:spPr>
            <a:xfrm>
              <a:off x="964955" y="3588031"/>
              <a:ext cx="2213113" cy="1149411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router-service</a:t>
              </a:r>
            </a:p>
          </p:txBody>
        </p:sp>
        <p:sp>
          <p:nvSpPr>
            <p:cNvPr id="26" name="Rectangle: Rounded Corners 6">
              <a:extLst>
                <a:ext uri="{FF2B5EF4-FFF2-40B4-BE49-F238E27FC236}">
                  <a16:creationId xmlns:a16="http://schemas.microsoft.com/office/drawing/2014/main" id="{7875C9AF-93D9-9343-AAAE-1D65B083B996}"/>
                </a:ext>
              </a:extLst>
            </p:cNvPr>
            <p:cNvSpPr/>
            <p:nvPr/>
          </p:nvSpPr>
          <p:spPr>
            <a:xfrm>
              <a:off x="4370767" y="2150613"/>
              <a:ext cx="1934818" cy="94090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homepage</a:t>
              </a:r>
            </a:p>
          </p:txBody>
        </p:sp>
        <p:sp>
          <p:nvSpPr>
            <p:cNvPr id="28" name="Rectangle: Rounded Corners 9">
              <a:extLst>
                <a:ext uri="{FF2B5EF4-FFF2-40B4-BE49-F238E27FC236}">
                  <a16:creationId xmlns:a16="http://schemas.microsoft.com/office/drawing/2014/main" id="{FF27B6FF-242B-0A4A-9F2D-C9A993BACFB3}"/>
                </a:ext>
              </a:extLst>
            </p:cNvPr>
            <p:cNvSpPr/>
            <p:nvPr/>
          </p:nvSpPr>
          <p:spPr>
            <a:xfrm>
              <a:off x="4370767" y="3283371"/>
              <a:ext cx="1934818" cy="94090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instructors</a:t>
              </a:r>
            </a:p>
          </p:txBody>
        </p:sp>
        <p:sp>
          <p:nvSpPr>
            <p:cNvPr id="30" name="Rectangle: Rounded Corners 10">
              <a:extLst>
                <a:ext uri="{FF2B5EF4-FFF2-40B4-BE49-F238E27FC236}">
                  <a16:creationId xmlns:a16="http://schemas.microsoft.com/office/drawing/2014/main" id="{BED3B874-406C-E04F-8801-F635310B8F9C}"/>
                </a:ext>
              </a:extLst>
            </p:cNvPr>
            <p:cNvSpPr/>
            <p:nvPr/>
          </p:nvSpPr>
          <p:spPr>
            <a:xfrm>
              <a:off x="4370767" y="4416129"/>
              <a:ext cx="1934818" cy="94090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courses</a:t>
              </a:r>
            </a:p>
          </p:txBody>
        </p:sp>
        <p:sp>
          <p:nvSpPr>
            <p:cNvPr id="32" name="Rectangle: Rounded Corners 11">
              <a:extLst>
                <a:ext uri="{FF2B5EF4-FFF2-40B4-BE49-F238E27FC236}">
                  <a16:creationId xmlns:a16="http://schemas.microsoft.com/office/drawing/2014/main" id="{FA898A86-512A-194C-9EF0-F576CFC9272C}"/>
                </a:ext>
              </a:extLst>
            </p:cNvPr>
            <p:cNvSpPr/>
            <p:nvPr/>
          </p:nvSpPr>
          <p:spPr>
            <a:xfrm>
              <a:off x="4370767" y="5548887"/>
              <a:ext cx="1934818" cy="94090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warnings</a:t>
              </a:r>
            </a:p>
          </p:txBody>
        </p:sp>
        <p:sp>
          <p:nvSpPr>
            <p:cNvPr id="33" name="Rectangle: Rounded Corners 12">
              <a:extLst>
                <a:ext uri="{FF2B5EF4-FFF2-40B4-BE49-F238E27FC236}">
                  <a16:creationId xmlns:a16="http://schemas.microsoft.com/office/drawing/2014/main" id="{1117AFB6-67B0-3949-A348-A0E499770DD2}"/>
                </a:ext>
              </a:extLst>
            </p:cNvPr>
            <p:cNvSpPr/>
            <p:nvPr/>
          </p:nvSpPr>
          <p:spPr>
            <a:xfrm>
              <a:off x="6984324" y="2825949"/>
              <a:ext cx="2261771" cy="515129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instructors class</a:t>
              </a:r>
            </a:p>
          </p:txBody>
        </p:sp>
        <p:sp>
          <p:nvSpPr>
            <p:cNvPr id="34" name="Rectangle: Rounded Corners 13">
              <a:extLst>
                <a:ext uri="{FF2B5EF4-FFF2-40B4-BE49-F238E27FC236}">
                  <a16:creationId xmlns:a16="http://schemas.microsoft.com/office/drawing/2014/main" id="{46E3DDC1-93B4-3640-9045-861CF8571A78}"/>
                </a:ext>
              </a:extLst>
            </p:cNvPr>
            <p:cNvSpPr/>
            <p:nvPr/>
          </p:nvSpPr>
          <p:spPr>
            <a:xfrm>
              <a:off x="6984325" y="3500511"/>
              <a:ext cx="2261770" cy="50662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instructors.html</a:t>
              </a:r>
            </a:p>
          </p:txBody>
        </p:sp>
        <p:sp>
          <p:nvSpPr>
            <p:cNvPr id="36" name="Rectangle: Rounded Corners 14">
              <a:extLst>
                <a:ext uri="{FF2B5EF4-FFF2-40B4-BE49-F238E27FC236}">
                  <a16:creationId xmlns:a16="http://schemas.microsoft.com/office/drawing/2014/main" id="{D8B828ED-9CF5-5945-884B-DBF4FF891885}"/>
                </a:ext>
              </a:extLst>
            </p:cNvPr>
            <p:cNvSpPr/>
            <p:nvPr/>
          </p:nvSpPr>
          <p:spPr>
            <a:xfrm>
              <a:off x="6984323" y="4162737"/>
              <a:ext cx="2261771" cy="468048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instructors.css</a:t>
              </a:r>
            </a:p>
          </p:txBody>
        </p:sp>
        <p:sp>
          <p:nvSpPr>
            <p:cNvPr id="37" name="Rectangle: Rounded Corners 15">
              <a:extLst>
                <a:ext uri="{FF2B5EF4-FFF2-40B4-BE49-F238E27FC236}">
                  <a16:creationId xmlns:a16="http://schemas.microsoft.com/office/drawing/2014/main" id="{B599E8D5-B566-D142-8165-9AE22F508058}"/>
                </a:ext>
              </a:extLst>
            </p:cNvPr>
            <p:cNvSpPr/>
            <p:nvPr/>
          </p:nvSpPr>
          <p:spPr>
            <a:xfrm>
              <a:off x="9758822" y="2824782"/>
              <a:ext cx="2078501" cy="516296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instructor class</a:t>
              </a:r>
            </a:p>
          </p:txBody>
        </p:sp>
        <p:cxnSp>
          <p:nvCxnSpPr>
            <p:cNvPr id="38" name="Connector: Elbow 22">
              <a:extLst>
                <a:ext uri="{FF2B5EF4-FFF2-40B4-BE49-F238E27FC236}">
                  <a16:creationId xmlns:a16="http://schemas.microsoft.com/office/drawing/2014/main" id="{0D383D0F-15BC-0E44-8783-73629E5B4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070" y="3752639"/>
              <a:ext cx="1192695" cy="386381"/>
            </a:xfrm>
            <a:prstGeom prst="bentConnector3">
              <a:avLst>
                <a:gd name="adj1" fmla="val 50001"/>
              </a:avLst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26">
              <a:extLst>
                <a:ext uri="{FF2B5EF4-FFF2-40B4-BE49-F238E27FC236}">
                  <a16:creationId xmlns:a16="http://schemas.microsoft.com/office/drawing/2014/main" id="{43158DDC-977D-5B44-91AF-FB822CF339D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rot="10800000" flipV="1">
              <a:off x="3774419" y="2621065"/>
              <a:ext cx="596348" cy="1132758"/>
            </a:xfrm>
            <a:prstGeom prst="bentConnector2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28">
              <a:extLst>
                <a:ext uri="{FF2B5EF4-FFF2-40B4-BE49-F238E27FC236}">
                  <a16:creationId xmlns:a16="http://schemas.microsoft.com/office/drawing/2014/main" id="{D43A9B0B-FC44-2B4D-836D-F503C47C5B5A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rot="10800000">
              <a:off x="3774419" y="4090593"/>
              <a:ext cx="596348" cy="795989"/>
            </a:xfrm>
            <a:prstGeom prst="bentConnector2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30">
              <a:extLst>
                <a:ext uri="{FF2B5EF4-FFF2-40B4-BE49-F238E27FC236}">
                  <a16:creationId xmlns:a16="http://schemas.microsoft.com/office/drawing/2014/main" id="{19F6CB49-4A43-3C46-9325-C527B7ABE001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rot="10800000">
              <a:off x="3774419" y="4886581"/>
              <a:ext cx="596348" cy="1132758"/>
            </a:xfrm>
            <a:prstGeom prst="bentConnector2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3">
              <a:extLst>
                <a:ext uri="{FF2B5EF4-FFF2-40B4-BE49-F238E27FC236}">
                  <a16:creationId xmlns:a16="http://schemas.microsoft.com/office/drawing/2014/main" id="{489BE6A2-86E1-F840-AAA8-9A605011ED63}"/>
                </a:ext>
              </a:extLst>
            </p:cNvPr>
            <p:cNvSpPr/>
            <p:nvPr/>
          </p:nvSpPr>
          <p:spPr>
            <a:xfrm>
              <a:off x="9246094" y="1324444"/>
              <a:ext cx="1219200" cy="940904"/>
            </a:xfrm>
            <a:prstGeom prst="roundRect">
              <a:avLst/>
            </a:prstGeom>
            <a:solidFill>
              <a:srgbClr val="E49273"/>
            </a:solidFill>
            <a:ln>
              <a:solidFill>
                <a:srgbClr val="E492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server request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583F7E-68DF-5B47-AF1C-2CBD0780ED84}"/>
                </a:ext>
              </a:extLst>
            </p:cNvPr>
            <p:cNvCxnSpPr>
              <a:cxnSpLocks/>
              <a:stCxn id="28" idx="3"/>
              <a:endCxn id="34" idx="1"/>
            </p:cNvCxnSpPr>
            <p:nvPr/>
          </p:nvCxnSpPr>
          <p:spPr>
            <a:xfrm>
              <a:off x="6305585" y="3753823"/>
              <a:ext cx="678740" cy="0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FE657D-CC71-E649-8946-F0D61654D4A3}"/>
                </a:ext>
              </a:extLst>
            </p:cNvPr>
            <p:cNvCxnSpPr/>
            <p:nvPr/>
          </p:nvCxnSpPr>
          <p:spPr>
            <a:xfrm flipV="1">
              <a:off x="6644955" y="3082930"/>
              <a:ext cx="0" cy="669709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F8EAEC-315A-1844-9374-6916D057E9E8}"/>
                </a:ext>
              </a:extLst>
            </p:cNvPr>
            <p:cNvCxnSpPr/>
            <p:nvPr/>
          </p:nvCxnSpPr>
          <p:spPr>
            <a:xfrm flipV="1">
              <a:off x="6644955" y="3755738"/>
              <a:ext cx="0" cy="669709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68EE485-8508-B84E-BEE0-5A3A3B58FAF3}"/>
                </a:ext>
              </a:extLst>
            </p:cNvPr>
            <p:cNvCxnSpPr>
              <a:cxnSpLocks/>
            </p:cNvCxnSpPr>
            <p:nvPr/>
          </p:nvCxnSpPr>
          <p:spPr>
            <a:xfrm>
              <a:off x="6644955" y="4425447"/>
              <a:ext cx="591401" cy="0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9E67201-368C-6F4C-84EF-D46E72711979}"/>
                </a:ext>
              </a:extLst>
            </p:cNvPr>
            <p:cNvCxnSpPr>
              <a:cxnSpLocks/>
            </p:cNvCxnSpPr>
            <p:nvPr/>
          </p:nvCxnSpPr>
          <p:spPr>
            <a:xfrm>
              <a:off x="6651680" y="3091517"/>
              <a:ext cx="591401" cy="0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BA2657-CFA0-3944-B7FC-17879BA8F549}"/>
                </a:ext>
              </a:extLst>
            </p:cNvPr>
            <p:cNvCxnSpPr>
              <a:cxnSpLocks/>
            </p:cNvCxnSpPr>
            <p:nvPr/>
          </p:nvCxnSpPr>
          <p:spPr>
            <a:xfrm>
              <a:off x="9167421" y="3071093"/>
              <a:ext cx="591401" cy="0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D86E95D-A8BE-354B-A9ED-FE9E1502D31A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8115210" y="1794896"/>
              <a:ext cx="0" cy="1031053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8FF6AB-85B5-C24F-AF5A-086599B70BED}"/>
                </a:ext>
              </a:extLst>
            </p:cNvPr>
            <p:cNvCxnSpPr>
              <a:cxnSpLocks/>
            </p:cNvCxnSpPr>
            <p:nvPr/>
          </p:nvCxnSpPr>
          <p:spPr>
            <a:xfrm>
              <a:off x="8115208" y="1794896"/>
              <a:ext cx="1130886" cy="0"/>
            </a:xfrm>
            <a:prstGeom prst="line">
              <a:avLst/>
            </a:prstGeom>
            <a:ln w="57150">
              <a:solidFill>
                <a:srgbClr val="E492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24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53B958-E100-B942-85F6-3ADFD064B51A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F2BEB-3671-D146-8297-9EEC076D050E}"/>
              </a:ext>
            </a:extLst>
          </p:cNvPr>
          <p:cNvSpPr/>
          <p:nvPr/>
        </p:nvSpPr>
        <p:spPr>
          <a:xfrm>
            <a:off x="6783185" y="145904"/>
            <a:ext cx="5408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Challenges &amp; Concerns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2900D4-2CFA-5E4F-BF3D-7C19706FD647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0AE2D-8421-A840-83F8-824B220BAB3F}"/>
              </a:ext>
            </a:extLst>
          </p:cNvPr>
          <p:cNvSpPr/>
          <p:nvPr/>
        </p:nvSpPr>
        <p:spPr>
          <a:xfrm>
            <a:off x="387926" y="1271676"/>
            <a:ext cx="1144939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Working with Texas State’s IT department to arrange for a server to be used to host our software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Have already set up our own testing environment</a:t>
            </a: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Deciding what constitutes a secure log in system and creating it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Using existing system such as AWS (Amazon Web Services)</a:t>
            </a:r>
          </a:p>
        </p:txBody>
      </p:sp>
    </p:spTree>
    <p:extLst>
      <p:ext uri="{BB962C8B-B14F-4D97-AF65-F5344CB8AC3E}">
        <p14:creationId xmlns:p14="http://schemas.microsoft.com/office/powerpoint/2010/main" val="339891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A1EF7A2-4F5C-5749-AD1B-ADFD3E867D83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1ADEB1-E5F3-3540-BE26-2D21897ADEE9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CF9BE-28AD-E847-971C-1964119390C8}"/>
              </a:ext>
            </a:extLst>
          </p:cNvPr>
          <p:cNvSpPr/>
          <p:nvPr/>
        </p:nvSpPr>
        <p:spPr>
          <a:xfrm>
            <a:off x="7321223" y="145904"/>
            <a:ext cx="48707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Project Deliverables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44156-6A61-5D49-81CE-7B1AE3973E8D}"/>
              </a:ext>
            </a:extLst>
          </p:cNvPr>
          <p:cNvSpPr txBox="1"/>
          <p:nvPr/>
        </p:nvSpPr>
        <p:spPr>
          <a:xfrm>
            <a:off x="381000" y="1229139"/>
            <a:ext cx="114300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Frontend Software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Accessible via web-browser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Features: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Add an instructor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Add a course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Make instructor-course assignments</a:t>
            </a:r>
          </a:p>
          <a:p>
            <a:pPr lvl="2"/>
            <a:endParaRPr lang="en-US" sz="23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 Software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Features: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Processes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Exports XML file</a:t>
            </a:r>
          </a:p>
          <a:p>
            <a:endParaRPr lang="en-US" sz="23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“How To” Guides for: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3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System Administrators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122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76D79-27C6-E94A-A210-3C427A5EB568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2BD402-943B-574A-B8B0-F2FE8D4631E3}"/>
              </a:ext>
            </a:extLst>
          </p:cNvPr>
          <p:cNvSpPr/>
          <p:nvPr/>
        </p:nvSpPr>
        <p:spPr>
          <a:xfrm>
            <a:off x="5818909" y="145904"/>
            <a:ext cx="63730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Project-Specific Milestones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B65EE6-A445-134B-A47C-238BE8361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800240"/>
              </p:ext>
            </p:extLst>
          </p:nvPr>
        </p:nvGraphicFramePr>
        <p:xfrm>
          <a:off x="211190" y="1100225"/>
          <a:ext cx="11750655" cy="5599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6885">
                  <a:extLst>
                    <a:ext uri="{9D8B030D-6E8A-4147-A177-3AD203B41FA5}">
                      <a16:colId xmlns:a16="http://schemas.microsoft.com/office/drawing/2014/main" val="3578073280"/>
                    </a:ext>
                  </a:extLst>
                </a:gridCol>
                <a:gridCol w="3916885">
                  <a:extLst>
                    <a:ext uri="{9D8B030D-6E8A-4147-A177-3AD203B41FA5}">
                      <a16:colId xmlns:a16="http://schemas.microsoft.com/office/drawing/2014/main" val="315570293"/>
                    </a:ext>
                  </a:extLst>
                </a:gridCol>
                <a:gridCol w="3916885">
                  <a:extLst>
                    <a:ext uri="{9D8B030D-6E8A-4147-A177-3AD203B41FA5}">
                      <a16:colId xmlns:a16="http://schemas.microsoft.com/office/drawing/2014/main" val="759143004"/>
                    </a:ext>
                  </a:extLst>
                </a:gridCol>
              </a:tblGrid>
              <a:tr h="4312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MILESTONE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COMPLETION DATE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PERSON(S)</a:t>
                      </a:r>
                    </a:p>
                  </a:txBody>
                  <a:tcPr anchor="ctr">
                    <a:solidFill>
                      <a:srgbClr val="E492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16996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Completed theoretical design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09/26/2018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70200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Set up testing environment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10/03/2018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46010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Designed &amp; implemented rough UI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10/29/2018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69296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Implemented database schema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10/29/2018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78353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Finalize beta software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11/28/2018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791822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Deploy software on a stable environment for Sponsor testing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12/05/2018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11225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Refine the system based on Sponsor testing 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03/05/2019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74796"/>
                  </a:ext>
                </a:extLst>
              </a:tr>
              <a:tr h="645993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Finalize the system, create User and Administrative documentation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04/05/2019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2B4570"/>
                          </a:solidFill>
                          <a:latin typeface="Yu Gothic" panose="020B0400000000000000" pitchFamily="34" charset="-128"/>
                          <a:ea typeface="Yu Gothic" panose="020B0400000000000000" pitchFamily="34" charset="-128"/>
                        </a:rPr>
                        <a:t>Kiana, David, Phillip</a:t>
                      </a:r>
                    </a:p>
                  </a:txBody>
                  <a:tcPr anchor="ctr">
                    <a:solidFill>
                      <a:srgbClr val="A8D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78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85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AA715-1D84-9645-8223-99B9CF78F5AB}"/>
              </a:ext>
            </a:extLst>
          </p:cNvPr>
          <p:cNvSpPr/>
          <p:nvPr/>
        </p:nvSpPr>
        <p:spPr>
          <a:xfrm>
            <a:off x="116378" y="1064029"/>
            <a:ext cx="11937077" cy="5669280"/>
          </a:xfrm>
          <a:prstGeom prst="roundRect">
            <a:avLst>
              <a:gd name="adj" fmla="val 3945"/>
            </a:avLst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2EE582-FD3C-9A4B-AFEE-86807DD3E2C3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6E093-0726-8B47-8EF0-6DDDF2C4CCC3}"/>
              </a:ext>
            </a:extLst>
          </p:cNvPr>
          <p:cNvSpPr/>
          <p:nvPr/>
        </p:nvSpPr>
        <p:spPr>
          <a:xfrm>
            <a:off x="2514599" y="145904"/>
            <a:ext cx="9677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02D67-862A-D948-8A96-92C08A854B63}"/>
              </a:ext>
            </a:extLst>
          </p:cNvPr>
          <p:cNvSpPr txBox="1"/>
          <p:nvPr/>
        </p:nvSpPr>
        <p:spPr>
          <a:xfrm>
            <a:off x="381000" y="1363067"/>
            <a:ext cx="114300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Designed for University Program Coordinators, Directors, and Administrative Assistants of the Ingram School of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Web-based application that allows users to assign instructors to courses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Replaces Excel</a:t>
            </a:r>
          </a:p>
          <a:p>
            <a:pPr lvl="1"/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XML file export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Contains instructor-course assignments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Formatted to be used by UniTime, an outside class scheduling software</a:t>
            </a:r>
          </a:p>
          <a:p>
            <a:pPr lvl="1"/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77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3DA6E6-164E-B848-A9E3-66EB7FE1FA15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37A7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F24D38-C4E8-994D-B8C9-D16ACAEF0599}"/>
              </a:ext>
            </a:extLst>
          </p:cNvPr>
          <p:cNvSpPr/>
          <p:nvPr/>
        </p:nvSpPr>
        <p:spPr>
          <a:xfrm>
            <a:off x="6508376" y="145904"/>
            <a:ext cx="568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Current Solution (Excel)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C4F78-848C-BC48-A3CC-122A304F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875"/>
            <a:ext cx="12192000" cy="48450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C3903A-FF40-ED40-AF2A-7201EF5A3445}"/>
              </a:ext>
            </a:extLst>
          </p:cNvPr>
          <p:cNvSpPr/>
          <p:nvPr/>
        </p:nvSpPr>
        <p:spPr>
          <a:xfrm>
            <a:off x="6096000" y="3831021"/>
            <a:ext cx="541283" cy="17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571A-DBFE-2643-9057-AC705470C382}"/>
              </a:ext>
            </a:extLst>
          </p:cNvPr>
          <p:cNvSpPr/>
          <p:nvPr/>
        </p:nvSpPr>
        <p:spPr>
          <a:xfrm>
            <a:off x="7131269" y="3831021"/>
            <a:ext cx="541283" cy="17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94A48-35EF-D342-93FB-A15D92EA27F9}"/>
              </a:ext>
            </a:extLst>
          </p:cNvPr>
          <p:cNvSpPr/>
          <p:nvPr/>
        </p:nvSpPr>
        <p:spPr>
          <a:xfrm>
            <a:off x="6237734" y="5044473"/>
            <a:ext cx="541283" cy="17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57F0E-FF2B-A943-B33A-03037D84BD01}"/>
              </a:ext>
            </a:extLst>
          </p:cNvPr>
          <p:cNvSpPr/>
          <p:nvPr/>
        </p:nvSpPr>
        <p:spPr>
          <a:xfrm>
            <a:off x="7131269" y="4862677"/>
            <a:ext cx="541283" cy="17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E9D3D-2710-BA42-B714-FAD691F14338}"/>
              </a:ext>
            </a:extLst>
          </p:cNvPr>
          <p:cNvSpPr/>
          <p:nvPr/>
        </p:nvSpPr>
        <p:spPr>
          <a:xfrm>
            <a:off x="7131268" y="5051863"/>
            <a:ext cx="541283" cy="173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5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848988-44AC-2C4F-BF6B-71D1B4FF3C77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731FD-24B5-F446-A9C1-8953DCF013C8}"/>
              </a:ext>
            </a:extLst>
          </p:cNvPr>
          <p:cNvSpPr/>
          <p:nvPr/>
        </p:nvSpPr>
        <p:spPr>
          <a:xfrm>
            <a:off x="6508376" y="145904"/>
            <a:ext cx="568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Interface Mock-Up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809B8-4B13-9A4B-BB7F-5E4AE69A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95" y="1100224"/>
            <a:ext cx="8541809" cy="56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078FD1-952C-0541-91F5-A2628CAE472B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37A74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B5FBF-5097-A340-9C41-97A840F92770}"/>
              </a:ext>
            </a:extLst>
          </p:cNvPr>
          <p:cNvSpPr/>
          <p:nvPr/>
        </p:nvSpPr>
        <p:spPr>
          <a:xfrm>
            <a:off x="6508376" y="145904"/>
            <a:ext cx="568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Interface Mock-Up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5C463-4715-0A45-8CC2-79AB1B073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100224"/>
            <a:ext cx="8496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8A7C28-5E28-C743-975B-FA6D891D3DD1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3CEAF-55AE-064E-AF0E-6BBA23A19D7B}"/>
              </a:ext>
            </a:extLst>
          </p:cNvPr>
          <p:cNvSpPr/>
          <p:nvPr/>
        </p:nvSpPr>
        <p:spPr>
          <a:xfrm>
            <a:off x="6508376" y="145904"/>
            <a:ext cx="5683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Interface Mock-Up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3FEA-E048-1644-84A4-6943A2A4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1100224"/>
            <a:ext cx="8496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074">
            <a:extLst>
              <a:ext uri="{FF2B5EF4-FFF2-40B4-BE49-F238E27FC236}">
                <a16:creationId xmlns:a16="http://schemas.microsoft.com/office/drawing/2014/main" id="{C0E28B2F-8B26-8545-A133-4027762D2AA9}"/>
              </a:ext>
            </a:extLst>
          </p:cNvPr>
          <p:cNvSpPr/>
          <p:nvPr/>
        </p:nvSpPr>
        <p:spPr>
          <a:xfrm rot="16200000">
            <a:off x="6314038" y="1180212"/>
            <a:ext cx="5288866" cy="5484822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DCB5A1-78AD-604F-BF4E-D32AA4BF97E3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19482-624F-7E47-BE60-2D7F3F70EDA1}"/>
              </a:ext>
            </a:extLst>
          </p:cNvPr>
          <p:cNvSpPr/>
          <p:nvPr/>
        </p:nvSpPr>
        <p:spPr>
          <a:xfrm>
            <a:off x="8936235" y="145904"/>
            <a:ext cx="3255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Project Goals</a:t>
            </a:r>
          </a:p>
        </p:txBody>
      </p:sp>
      <p:sp>
        <p:nvSpPr>
          <p:cNvPr id="4" name="Rectangle: Rounded Corners 1074">
            <a:extLst>
              <a:ext uri="{FF2B5EF4-FFF2-40B4-BE49-F238E27FC236}">
                <a16:creationId xmlns:a16="http://schemas.microsoft.com/office/drawing/2014/main" id="{80382346-2667-2A47-8D95-2A2D88ACDFAB}"/>
              </a:ext>
            </a:extLst>
          </p:cNvPr>
          <p:cNvSpPr/>
          <p:nvPr/>
        </p:nvSpPr>
        <p:spPr>
          <a:xfrm rot="16200000">
            <a:off x="540980" y="1180212"/>
            <a:ext cx="5288865" cy="5484822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C25F5-A678-134F-BE36-7C8BD7DD4919}"/>
              </a:ext>
            </a:extLst>
          </p:cNvPr>
          <p:cNvSpPr txBox="1"/>
          <p:nvPr/>
        </p:nvSpPr>
        <p:spPr>
          <a:xfrm>
            <a:off x="853122" y="1650846"/>
            <a:ext cx="493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Primary 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B02EA-C6B3-3443-AD43-34A7B9B9A29E}"/>
              </a:ext>
            </a:extLst>
          </p:cNvPr>
          <p:cNvSpPr txBox="1"/>
          <p:nvPr/>
        </p:nvSpPr>
        <p:spPr>
          <a:xfrm>
            <a:off x="6603944" y="1656871"/>
            <a:ext cx="493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Stretch 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F595D3-7A10-0042-9FC8-3858B04D8642}"/>
              </a:ext>
            </a:extLst>
          </p:cNvPr>
          <p:cNvSpPr/>
          <p:nvPr/>
        </p:nvSpPr>
        <p:spPr>
          <a:xfrm>
            <a:off x="731237" y="2250187"/>
            <a:ext cx="49305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Design the Instructor-Course Assignment Application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 Interface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Backend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Database</a:t>
            </a:r>
          </a:p>
          <a:p>
            <a:endParaRPr lang="en-US" sz="20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Develop and Document installation and configuration instructions</a:t>
            </a:r>
          </a:p>
          <a:p>
            <a:endParaRPr lang="en-US" sz="20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Conduct live testing with Program Coordinators to ensure usability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C7F53-F2F4-6840-87E8-CE9AFB1A351E}"/>
              </a:ext>
            </a:extLst>
          </p:cNvPr>
          <p:cNvSpPr/>
          <p:nvPr/>
        </p:nvSpPr>
        <p:spPr>
          <a:xfrm>
            <a:off x="6603944" y="2250187"/>
            <a:ext cx="47512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Implement algorithm to automatically assign instructors to courses</a:t>
            </a:r>
          </a:p>
          <a:p>
            <a:endParaRPr lang="en-US" sz="20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Implement the Class (i.e. room, time, and student count) Scheduler</a:t>
            </a:r>
          </a:p>
        </p:txBody>
      </p:sp>
    </p:spTree>
    <p:extLst>
      <p:ext uri="{BB962C8B-B14F-4D97-AF65-F5344CB8AC3E}">
        <p14:creationId xmlns:p14="http://schemas.microsoft.com/office/powerpoint/2010/main" val="119378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C23F5C-2243-2544-9E95-16CC9BD27198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18F0B2-DD76-6E42-883F-95DB11671CDC}"/>
              </a:ext>
            </a:extLst>
          </p:cNvPr>
          <p:cNvSpPr/>
          <p:nvPr/>
        </p:nvSpPr>
        <p:spPr>
          <a:xfrm>
            <a:off x="7663247" y="145904"/>
            <a:ext cx="4528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Top-Level Diagram </a:t>
            </a:r>
          </a:p>
        </p:txBody>
      </p:sp>
      <p:sp>
        <p:nvSpPr>
          <p:cNvPr id="4" name="Rectangle: Rounded Corners 1074">
            <a:extLst>
              <a:ext uri="{FF2B5EF4-FFF2-40B4-BE49-F238E27FC236}">
                <a16:creationId xmlns:a16="http://schemas.microsoft.com/office/drawing/2014/main" id="{906E1FC4-4959-4243-8FA1-EC04BD6E74E9}"/>
              </a:ext>
            </a:extLst>
          </p:cNvPr>
          <p:cNvSpPr/>
          <p:nvPr/>
        </p:nvSpPr>
        <p:spPr>
          <a:xfrm>
            <a:off x="1967092" y="1463300"/>
            <a:ext cx="2224356" cy="4748276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1AD3E-1996-5D44-A185-59B386404C2D}"/>
              </a:ext>
            </a:extLst>
          </p:cNvPr>
          <p:cNvSpPr txBox="1"/>
          <p:nvPr/>
        </p:nvSpPr>
        <p:spPr>
          <a:xfrm>
            <a:off x="2159119" y="1592812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Inputs</a:t>
            </a:r>
          </a:p>
        </p:txBody>
      </p:sp>
      <p:sp>
        <p:nvSpPr>
          <p:cNvPr id="6" name="Rectangle: Rounded Corners 79">
            <a:extLst>
              <a:ext uri="{FF2B5EF4-FFF2-40B4-BE49-F238E27FC236}">
                <a16:creationId xmlns:a16="http://schemas.microsoft.com/office/drawing/2014/main" id="{764287E1-F98C-AC47-8EF6-173765F1B248}"/>
              </a:ext>
            </a:extLst>
          </p:cNvPr>
          <p:cNvSpPr/>
          <p:nvPr/>
        </p:nvSpPr>
        <p:spPr>
          <a:xfrm>
            <a:off x="2207238" y="2830320"/>
            <a:ext cx="1727248" cy="505997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Data</a:t>
            </a:r>
          </a:p>
        </p:txBody>
      </p:sp>
      <p:sp>
        <p:nvSpPr>
          <p:cNvPr id="7" name="Rectangle: Rounded Corners 79">
            <a:extLst>
              <a:ext uri="{FF2B5EF4-FFF2-40B4-BE49-F238E27FC236}">
                <a16:creationId xmlns:a16="http://schemas.microsoft.com/office/drawing/2014/main" id="{1BA4973F-FE39-E542-8F39-0D307FE644F6}"/>
              </a:ext>
            </a:extLst>
          </p:cNvPr>
          <p:cNvSpPr/>
          <p:nvPr/>
        </p:nvSpPr>
        <p:spPr>
          <a:xfrm>
            <a:off x="2207237" y="3681774"/>
            <a:ext cx="1727248" cy="488992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Data</a:t>
            </a:r>
          </a:p>
        </p:txBody>
      </p:sp>
      <p:sp>
        <p:nvSpPr>
          <p:cNvPr id="8" name="Rectangle: Rounded Corners 79">
            <a:extLst>
              <a:ext uri="{FF2B5EF4-FFF2-40B4-BE49-F238E27FC236}">
                <a16:creationId xmlns:a16="http://schemas.microsoft.com/office/drawing/2014/main" id="{6E2D8C36-B43C-8741-991B-E1627A3947F0}"/>
              </a:ext>
            </a:extLst>
          </p:cNvPr>
          <p:cNvSpPr/>
          <p:nvPr/>
        </p:nvSpPr>
        <p:spPr>
          <a:xfrm>
            <a:off x="2207237" y="4500696"/>
            <a:ext cx="1727248" cy="659862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</a:t>
            </a:r>
          </a:p>
        </p:txBody>
      </p:sp>
      <p:sp>
        <p:nvSpPr>
          <p:cNvPr id="9" name="Rectangle: Rounded Corners 147">
            <a:extLst>
              <a:ext uri="{FF2B5EF4-FFF2-40B4-BE49-F238E27FC236}">
                <a16:creationId xmlns:a16="http://schemas.microsoft.com/office/drawing/2014/main" id="{09775DB5-104B-2341-8E63-31A6B92E178D}"/>
              </a:ext>
            </a:extLst>
          </p:cNvPr>
          <p:cNvSpPr/>
          <p:nvPr/>
        </p:nvSpPr>
        <p:spPr>
          <a:xfrm>
            <a:off x="4902798" y="1463300"/>
            <a:ext cx="2303792" cy="4748276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B8160-3B8F-2F44-905D-ECA9D14A050F}"/>
              </a:ext>
            </a:extLst>
          </p:cNvPr>
          <p:cNvSpPr txBox="1"/>
          <p:nvPr/>
        </p:nvSpPr>
        <p:spPr>
          <a:xfrm>
            <a:off x="4954837" y="1592812"/>
            <a:ext cx="219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 Application</a:t>
            </a:r>
          </a:p>
        </p:txBody>
      </p:sp>
      <p:sp>
        <p:nvSpPr>
          <p:cNvPr id="11" name="Rectangle: Rounded Corners 79">
            <a:extLst>
              <a:ext uri="{FF2B5EF4-FFF2-40B4-BE49-F238E27FC236}">
                <a16:creationId xmlns:a16="http://schemas.microsoft.com/office/drawing/2014/main" id="{479B2127-7455-6C41-B619-E4F4A276EC1D}"/>
              </a:ext>
            </a:extLst>
          </p:cNvPr>
          <p:cNvSpPr/>
          <p:nvPr/>
        </p:nvSpPr>
        <p:spPr>
          <a:xfrm>
            <a:off x="5102766" y="3338727"/>
            <a:ext cx="1855728" cy="115609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 Processing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DDAF9E-DBC4-E44F-AA67-3F867D8E79D9}"/>
              </a:ext>
            </a:extLst>
          </p:cNvPr>
          <p:cNvCxnSpPr>
            <a:cxnSpLocks/>
          </p:cNvCxnSpPr>
          <p:nvPr/>
        </p:nvCxnSpPr>
        <p:spPr>
          <a:xfrm>
            <a:off x="3905924" y="4830627"/>
            <a:ext cx="629167" cy="0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AC5EFC-306B-274A-B560-8AAAD3310990}"/>
              </a:ext>
            </a:extLst>
          </p:cNvPr>
          <p:cNvCxnSpPr>
            <a:cxnSpLocks/>
          </p:cNvCxnSpPr>
          <p:nvPr/>
        </p:nvCxnSpPr>
        <p:spPr>
          <a:xfrm>
            <a:off x="3908174" y="3920073"/>
            <a:ext cx="629167" cy="0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AC1D5F-FE3E-DB49-90C8-CA20F9C4E060}"/>
              </a:ext>
            </a:extLst>
          </p:cNvPr>
          <p:cNvCxnSpPr>
            <a:cxnSpLocks/>
          </p:cNvCxnSpPr>
          <p:nvPr/>
        </p:nvCxnSpPr>
        <p:spPr>
          <a:xfrm>
            <a:off x="3881862" y="3084886"/>
            <a:ext cx="629167" cy="0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F65D15-88F1-B941-A484-5A71BF7F4BA6}"/>
              </a:ext>
            </a:extLst>
          </p:cNvPr>
          <p:cNvCxnSpPr/>
          <p:nvPr/>
        </p:nvCxnSpPr>
        <p:spPr>
          <a:xfrm>
            <a:off x="4535091" y="3084886"/>
            <a:ext cx="0" cy="1745741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C4E6FB-FD33-1841-8B67-9FA0130D5267}"/>
              </a:ext>
            </a:extLst>
          </p:cNvPr>
          <p:cNvCxnSpPr>
            <a:endCxn id="11" idx="1"/>
          </p:cNvCxnSpPr>
          <p:nvPr/>
        </p:nvCxnSpPr>
        <p:spPr>
          <a:xfrm>
            <a:off x="4535091" y="3916775"/>
            <a:ext cx="567675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48">
            <a:extLst>
              <a:ext uri="{FF2B5EF4-FFF2-40B4-BE49-F238E27FC236}">
                <a16:creationId xmlns:a16="http://schemas.microsoft.com/office/drawing/2014/main" id="{636EF9DD-B0F1-704F-B3FD-553ADDED138C}"/>
              </a:ext>
            </a:extLst>
          </p:cNvPr>
          <p:cNvSpPr/>
          <p:nvPr/>
        </p:nvSpPr>
        <p:spPr>
          <a:xfrm>
            <a:off x="7880386" y="1463300"/>
            <a:ext cx="2363599" cy="4748276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B3C84B-2DCE-584E-8251-8D1297B7E213}"/>
              </a:ext>
            </a:extLst>
          </p:cNvPr>
          <p:cNvCxnSpPr>
            <a:cxnSpLocks/>
          </p:cNvCxnSpPr>
          <p:nvPr/>
        </p:nvCxnSpPr>
        <p:spPr>
          <a:xfrm>
            <a:off x="7559114" y="2830321"/>
            <a:ext cx="7532" cy="2216806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CEBAB-94E3-C446-AA05-B8593A50E6DA}"/>
              </a:ext>
            </a:extLst>
          </p:cNvPr>
          <p:cNvCxnSpPr/>
          <p:nvPr/>
        </p:nvCxnSpPr>
        <p:spPr>
          <a:xfrm>
            <a:off x="7566646" y="2825743"/>
            <a:ext cx="567675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C2017-B538-0E46-9570-8A33A3980781}"/>
              </a:ext>
            </a:extLst>
          </p:cNvPr>
          <p:cNvCxnSpPr/>
          <p:nvPr/>
        </p:nvCxnSpPr>
        <p:spPr>
          <a:xfrm>
            <a:off x="7566646" y="5047127"/>
            <a:ext cx="567675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013A86-43E1-894B-981A-342C5C5809CE}"/>
              </a:ext>
            </a:extLst>
          </p:cNvPr>
          <p:cNvCxnSpPr>
            <a:cxnSpLocks/>
          </p:cNvCxnSpPr>
          <p:nvPr/>
        </p:nvCxnSpPr>
        <p:spPr>
          <a:xfrm>
            <a:off x="6958494" y="3957756"/>
            <a:ext cx="629167" cy="0"/>
          </a:xfrm>
          <a:prstGeom prst="line">
            <a:avLst/>
          </a:prstGeom>
          <a:ln w="57150">
            <a:solidFill>
              <a:srgbClr val="A8D0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79">
            <a:extLst>
              <a:ext uri="{FF2B5EF4-FFF2-40B4-BE49-F238E27FC236}">
                <a16:creationId xmlns:a16="http://schemas.microsoft.com/office/drawing/2014/main" id="{F5EA2E1A-F0FB-1547-8A42-110529463410}"/>
              </a:ext>
            </a:extLst>
          </p:cNvPr>
          <p:cNvSpPr/>
          <p:nvPr/>
        </p:nvSpPr>
        <p:spPr>
          <a:xfrm>
            <a:off x="8134321" y="2251633"/>
            <a:ext cx="1855728" cy="115609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 Data XML File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296222-995F-C345-9DFF-C6C6FF8EA431}"/>
              </a:ext>
            </a:extLst>
          </p:cNvPr>
          <p:cNvCxnSpPr/>
          <p:nvPr/>
        </p:nvCxnSpPr>
        <p:spPr>
          <a:xfrm>
            <a:off x="7572485" y="3957756"/>
            <a:ext cx="567675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79">
            <a:extLst>
              <a:ext uri="{FF2B5EF4-FFF2-40B4-BE49-F238E27FC236}">
                <a16:creationId xmlns:a16="http://schemas.microsoft.com/office/drawing/2014/main" id="{62FB6985-C53F-AC42-A154-029EBA0EE35F}"/>
              </a:ext>
            </a:extLst>
          </p:cNvPr>
          <p:cNvSpPr/>
          <p:nvPr/>
        </p:nvSpPr>
        <p:spPr>
          <a:xfrm>
            <a:off x="8145999" y="3738436"/>
            <a:ext cx="1844050" cy="432330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Error Notifications</a:t>
            </a:r>
          </a:p>
        </p:txBody>
      </p:sp>
      <p:sp>
        <p:nvSpPr>
          <p:cNvPr id="25" name="Rectangle: Rounded Corners 79">
            <a:extLst>
              <a:ext uri="{FF2B5EF4-FFF2-40B4-BE49-F238E27FC236}">
                <a16:creationId xmlns:a16="http://schemas.microsoft.com/office/drawing/2014/main" id="{566FFCA7-4022-124F-8945-E0F07A3E1175}"/>
              </a:ext>
            </a:extLst>
          </p:cNvPr>
          <p:cNvSpPr/>
          <p:nvPr/>
        </p:nvSpPr>
        <p:spPr>
          <a:xfrm>
            <a:off x="8134321" y="4551108"/>
            <a:ext cx="1855728" cy="992037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Current Course, Instructor &amp; Instructor-Course Assignments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38E668-BDA1-8649-90F6-551BB5CA723C}"/>
              </a:ext>
            </a:extLst>
          </p:cNvPr>
          <p:cNvSpPr txBox="1"/>
          <p:nvPr/>
        </p:nvSpPr>
        <p:spPr>
          <a:xfrm>
            <a:off x="7962328" y="1591730"/>
            <a:ext cx="21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System Outputs</a:t>
            </a:r>
          </a:p>
        </p:txBody>
      </p:sp>
    </p:spTree>
    <p:extLst>
      <p:ext uri="{BB962C8B-B14F-4D97-AF65-F5344CB8AC3E}">
        <p14:creationId xmlns:p14="http://schemas.microsoft.com/office/powerpoint/2010/main" val="184418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853</Words>
  <Application>Microsoft Macintosh PowerPoint</Application>
  <PresentationFormat>Widescreen</PresentationFormat>
  <Paragraphs>315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Yu Gothic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2018-10-17T14:45:51Z</dcterms:created>
  <dcterms:modified xsi:type="dcterms:W3CDTF">2018-10-31T13:48:12Z</dcterms:modified>
</cp:coreProperties>
</file>